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‹#›</a:t>
            </a:fld>
            <a:endParaRPr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52400" y="-4916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24868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Daher Hammoura</a:t>
            </a:r>
            <a:br>
              <a:rPr lang="en-US" sz="1800" dirty="0">
                <a:solidFill>
                  <a:srgbClr val="E7E6E6"/>
                </a:solidFill>
                <a:latin typeface="Microsoft Sans Serif"/>
                <a:cs typeface="Microsoft Sans Serif"/>
              </a:rPr>
            </a:br>
            <a:r>
              <a:rPr lang="en-US"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 24 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landed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80" dirty="0"/>
              <a:t> </a:t>
            </a:r>
            <a:r>
              <a:rPr spc="-55" dirty="0"/>
              <a:t>Wrangling</a:t>
            </a:r>
            <a:r>
              <a:rPr spc="-50" dirty="0"/>
              <a:t> </a:t>
            </a:r>
            <a:r>
              <a:rPr spc="760" dirty="0"/>
              <a:t>–</a:t>
            </a:r>
            <a:r>
              <a:rPr spc="-75" dirty="0"/>
              <a:t> </a:t>
            </a:r>
            <a:r>
              <a:rPr spc="-10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1310" indent="-22923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131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330835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each 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95"/>
              </a:spcBef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marL="835660" marR="640080" lvl="1" indent="-287020">
              <a:lnSpc>
                <a:spcPct val="100000"/>
              </a:lnSpc>
              <a:spcBef>
                <a:spcPts val="5"/>
              </a:spcBef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 </a:t>
            </a:r>
            <a:r>
              <a:rPr sz="1200" spc="-10" dirty="0">
                <a:latin typeface="Calibri"/>
                <a:cs typeface="Calibri"/>
              </a:rPr>
              <a:t>number/occurrence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Exploratory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</a:tabLst>
            </a:pP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buFont typeface="Arial MT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5700" algn="l"/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against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6970" lvl="2" indent="-22987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970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1630" lvl="3" indent="-227329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163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005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308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0895" lvl="1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spc="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60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39395" marR="481965" indent="-226695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	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	impact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39395" indent="-226695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3939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‘folium.marker’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5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position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405"/>
              </a:lnSpc>
              <a:buFont typeface="Arial MT"/>
              <a:buChar char="•"/>
              <a:tabLst>
                <a:tab pos="1155700" algn="l"/>
              </a:tabLst>
            </a:pP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above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highway,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close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05" dirty="0"/>
              <a:t> </a:t>
            </a:r>
            <a:r>
              <a:rPr spc="-5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 Chart,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3380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3515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739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 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-2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spc="-270" dirty="0"/>
              <a:t>a</a:t>
            </a:r>
            <a:r>
              <a:rPr spc="25" dirty="0"/>
              <a:t> </a:t>
            </a:r>
            <a:r>
              <a:rPr spc="-80" dirty="0"/>
              <a:t>Dashboard</a:t>
            </a:r>
            <a:r>
              <a:rPr spc="-1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Plotly</a:t>
            </a:r>
            <a:r>
              <a:rPr spc="-30" dirty="0"/>
              <a:t> </a:t>
            </a:r>
            <a:r>
              <a:rPr spc="-120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65" dirty="0"/>
              <a:t> </a:t>
            </a:r>
            <a:r>
              <a:rPr spc="-105" dirty="0"/>
              <a:t>Analysis</a:t>
            </a:r>
            <a:r>
              <a:rPr spc="-140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 and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 best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 classification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6605" lvl="1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Regression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GridSearchCV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7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5335" marR="323850" lvl="1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	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15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spc="-10" dirty="0">
                <a:latin typeface="Calibri"/>
                <a:cs typeface="Calibri"/>
              </a:rPr>
              <a:t>creating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confusion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390"/>
              </a:spcBef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marL="777240" marR="3162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Tree,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 </a:t>
            </a:r>
            <a:r>
              <a:rPr sz="1200" spc="-10" dirty="0">
                <a:latin typeface="Calibri"/>
                <a:cs typeface="Calibri"/>
              </a:rPr>
              <a:t>performing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4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reassign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using 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70" dirty="0">
                <a:latin typeface="Calibri"/>
                <a:cs typeface="Calibri"/>
              </a:rPr>
              <a:t>  </a:t>
            </a:r>
            <a:r>
              <a:rPr sz="1200" spc="-2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201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Results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5" name="object 5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9" name="object 9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3" name="object 13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7" name="object 17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1" name="object 21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5" name="object 25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635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90" dirty="0"/>
              <a:t> Number </a:t>
            </a:r>
            <a:r>
              <a:rPr spc="-100" dirty="0"/>
              <a:t>vs. </a:t>
            </a:r>
            <a:r>
              <a:rPr spc="-120" dirty="0"/>
              <a:t>Launch</a:t>
            </a:r>
            <a:r>
              <a:rPr spc="-90" dirty="0"/>
              <a:t> </a:t>
            </a:r>
            <a:r>
              <a:rPr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4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14" dirty="0"/>
              <a:t> </a:t>
            </a:r>
            <a:r>
              <a:rPr spc="-8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9405" indent="-227965">
              <a:lnSpc>
                <a:spcPts val="1964"/>
              </a:lnSpc>
              <a:buFont typeface="Arial MT"/>
              <a:buChar char="•"/>
              <a:tabLst>
                <a:tab pos="31940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between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5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50" dirty="0"/>
              <a:t> </a:t>
            </a:r>
            <a:r>
              <a:rPr spc="-90" dirty="0"/>
              <a:t>Number</a:t>
            </a:r>
            <a:r>
              <a:rPr spc="-55" dirty="0"/>
              <a:t> </a:t>
            </a:r>
            <a:r>
              <a:rPr spc="-100" dirty="0"/>
              <a:t>vs.</a:t>
            </a:r>
            <a:r>
              <a:rPr spc="-65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13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2004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orbit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5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14" dirty="0"/>
              <a:t>Yearly</a:t>
            </a:r>
            <a:r>
              <a:rPr spc="-35" dirty="0"/>
              <a:t> </a:t>
            </a:r>
            <a:r>
              <a:rPr spc="-10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205"/>
              </a:lnSpc>
              <a:buFont typeface="Arial MT"/>
              <a:buChar char="•"/>
              <a:tabLst>
                <a:tab pos="32004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5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75" dirty="0"/>
              <a:t> </a:t>
            </a:r>
            <a:r>
              <a:rPr spc="-204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returns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60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50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180" dirty="0"/>
              <a:t> </a:t>
            </a:r>
            <a:r>
              <a:rPr spc="-170" dirty="0"/>
              <a:t>Successful</a:t>
            </a:r>
            <a:r>
              <a:rPr spc="-80" dirty="0"/>
              <a:t> </a:t>
            </a:r>
            <a:r>
              <a:rPr spc="-95" dirty="0"/>
              <a:t>Ground</a:t>
            </a:r>
            <a:r>
              <a:rPr spc="-12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36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‘Landing_Outcome’ value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other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if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concepts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records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build a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results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Executive</a:t>
            </a:r>
            <a:r>
              <a:rPr spc="-60" dirty="0"/>
              <a:t> </a:t>
            </a:r>
            <a:r>
              <a:rPr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0" dirty="0"/>
              <a:t> </a:t>
            </a:r>
            <a:r>
              <a:rPr sz="2500" spc="-50" dirty="0"/>
              <a:t>Ship</a:t>
            </a:r>
            <a:r>
              <a:rPr sz="2500" spc="-55" dirty="0"/>
              <a:t>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45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965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83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30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70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Boosters</a:t>
            </a:r>
            <a:r>
              <a:rPr spc="-114" dirty="0"/>
              <a:t> </a:t>
            </a:r>
            <a:r>
              <a:rPr spc="-90" dirty="0"/>
              <a:t>Carried</a:t>
            </a:r>
            <a:r>
              <a:rPr spc="-100" dirty="0"/>
              <a:t> </a:t>
            </a:r>
            <a:r>
              <a:rPr spc="-140" dirty="0"/>
              <a:t>Maximum</a:t>
            </a:r>
            <a:r>
              <a:rPr spc="-100" dirty="0"/>
              <a:t> 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75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5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0" dirty="0"/>
              <a:t>Launch</a:t>
            </a:r>
            <a:r>
              <a:rPr spc="20" dirty="0"/>
              <a:t> </a:t>
            </a:r>
            <a:r>
              <a:rPr spc="-16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6034" lvl="1" indent="-228600">
              <a:lnSpc>
                <a:spcPct val="100000"/>
              </a:lnSpc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 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75" dirty="0"/>
              <a:t>Rank</a:t>
            </a:r>
            <a:r>
              <a:rPr sz="2800" spc="-15" dirty="0"/>
              <a:t> </a:t>
            </a:r>
            <a:r>
              <a:rPr sz="2800" spc="-35" dirty="0"/>
              <a:t>Landing</a:t>
            </a:r>
            <a:r>
              <a:rPr sz="2800" spc="-65" dirty="0"/>
              <a:t> </a:t>
            </a:r>
            <a:r>
              <a:rPr sz="2800" spc="-95" dirty="0"/>
              <a:t>Outcomes</a:t>
            </a:r>
            <a:r>
              <a:rPr sz="2800" spc="-45" dirty="0"/>
              <a:t> </a:t>
            </a:r>
            <a:r>
              <a:rPr sz="2800" spc="-80" dirty="0"/>
              <a:t>Between</a:t>
            </a:r>
            <a:r>
              <a:rPr sz="2800" spc="-60" dirty="0"/>
              <a:t> </a:t>
            </a:r>
            <a:r>
              <a:rPr sz="2800" spc="100" dirty="0"/>
              <a:t>2010-</a:t>
            </a:r>
            <a:r>
              <a:rPr sz="2800" spc="80" dirty="0"/>
              <a:t>06-</a:t>
            </a:r>
            <a:r>
              <a:rPr sz="2800" spc="125" dirty="0"/>
              <a:t>04</a:t>
            </a:r>
            <a:r>
              <a:rPr sz="2800" spc="-75" dirty="0"/>
              <a:t> </a:t>
            </a:r>
            <a:r>
              <a:rPr sz="2800" dirty="0"/>
              <a:t>and</a:t>
            </a:r>
            <a:r>
              <a:rPr sz="2800" spc="-50" dirty="0"/>
              <a:t> </a:t>
            </a:r>
            <a:r>
              <a:rPr sz="2800" spc="100" dirty="0"/>
              <a:t>2017-</a:t>
            </a:r>
            <a:r>
              <a:rPr sz="2800" spc="80" dirty="0"/>
              <a:t>03-</a:t>
            </a:r>
            <a:r>
              <a:rPr sz="2800" spc="100" dirty="0"/>
              <a:t>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62495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specified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5" dirty="0"/>
              <a:t>Falcon9</a:t>
            </a:r>
            <a:r>
              <a:rPr spc="-4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130" dirty="0"/>
              <a:t>Launch</a:t>
            </a:r>
            <a:r>
              <a:rPr spc="-15" dirty="0"/>
              <a:t> </a:t>
            </a:r>
            <a:r>
              <a:rPr spc="-95" dirty="0"/>
              <a:t>Sites</a:t>
            </a:r>
            <a:r>
              <a:rPr spc="-30" dirty="0"/>
              <a:t> </a:t>
            </a:r>
            <a:r>
              <a:rPr spc="-60" dirty="0"/>
              <a:t>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California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circle,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evident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144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20" dirty="0">
                <a:latin typeface="Calibri"/>
                <a:cs typeface="Calibri"/>
              </a:rPr>
              <a:t> 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5430" indent="-173355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3669" y="649295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2355" y="6499961"/>
            <a:ext cx="9258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SpaceX</a:t>
            </a:r>
            <a:r>
              <a:rPr sz="2800" spc="-5" dirty="0"/>
              <a:t> </a:t>
            </a:r>
            <a:r>
              <a:rPr sz="2800" spc="-20" dirty="0"/>
              <a:t>Falon9</a:t>
            </a:r>
            <a:r>
              <a:rPr sz="2800" spc="-25" dirty="0"/>
              <a:t> </a:t>
            </a:r>
            <a:r>
              <a:rPr sz="2800" spc="565" dirty="0"/>
              <a:t>–</a:t>
            </a:r>
            <a:r>
              <a:rPr sz="2800" spc="-20" dirty="0"/>
              <a:t> </a:t>
            </a:r>
            <a:r>
              <a:rPr sz="2800" spc="-114" dirty="0"/>
              <a:t>Success/Failed</a:t>
            </a:r>
            <a:r>
              <a:rPr sz="2800" spc="-10" dirty="0"/>
              <a:t> </a:t>
            </a:r>
            <a:r>
              <a:rPr sz="2800" spc="-110" dirty="0"/>
              <a:t>Launch</a:t>
            </a:r>
            <a:r>
              <a:rPr sz="2800" spc="-20" dirty="0"/>
              <a:t> </a:t>
            </a:r>
            <a:r>
              <a:rPr sz="2800" spc="-45" dirty="0"/>
              <a:t>Map</a:t>
            </a:r>
            <a:r>
              <a:rPr sz="2800" spc="-10" dirty="0"/>
              <a:t> </a:t>
            </a:r>
            <a:r>
              <a:rPr sz="2800" dirty="0"/>
              <a:t>for</a:t>
            </a:r>
            <a:r>
              <a:rPr sz="2800" spc="-20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110" dirty="0"/>
              <a:t>Launch</a:t>
            </a:r>
            <a:r>
              <a:rPr sz="2800" spc="-25" dirty="0"/>
              <a:t> </a:t>
            </a:r>
            <a:r>
              <a:rPr sz="2800" spc="-20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5430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greatest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alibri"/>
                <a:cs typeface="Calibri"/>
              </a:rPr>
              <a:t>success/failed</a:t>
            </a:r>
            <a:r>
              <a:rPr sz="1000" spc="-5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0" dirty="0"/>
              <a:t>SpaceX</a:t>
            </a:r>
            <a:r>
              <a:rPr sz="3100" spc="-20" dirty="0"/>
              <a:t> </a:t>
            </a:r>
            <a:r>
              <a:rPr sz="3100" spc="-55" dirty="0"/>
              <a:t>Falcon9</a:t>
            </a:r>
            <a:r>
              <a:rPr sz="3100" spc="-35" dirty="0"/>
              <a:t> </a:t>
            </a:r>
            <a:r>
              <a:rPr sz="3100" spc="625" dirty="0"/>
              <a:t>–</a:t>
            </a:r>
            <a:r>
              <a:rPr sz="3100" spc="-50" dirty="0"/>
              <a:t> </a:t>
            </a:r>
            <a:r>
              <a:rPr sz="3100" spc="-100" dirty="0"/>
              <a:t>Launch</a:t>
            </a:r>
            <a:r>
              <a:rPr sz="3100" spc="-45" dirty="0"/>
              <a:t> </a:t>
            </a:r>
            <a:r>
              <a:rPr sz="3100" spc="-40" dirty="0"/>
              <a:t>Site</a:t>
            </a:r>
            <a:r>
              <a:rPr sz="3100" spc="-45" dirty="0"/>
              <a:t> </a:t>
            </a:r>
            <a:r>
              <a:rPr sz="3100" spc="50" dirty="0"/>
              <a:t>to</a:t>
            </a:r>
            <a:r>
              <a:rPr sz="3100" spc="-65" dirty="0"/>
              <a:t> </a:t>
            </a:r>
            <a:r>
              <a:rPr sz="3100" dirty="0"/>
              <a:t>proximity</a:t>
            </a:r>
            <a:r>
              <a:rPr sz="3100" spc="-25" dirty="0"/>
              <a:t> </a:t>
            </a:r>
            <a:r>
              <a:rPr sz="3100" spc="-75" dirty="0"/>
              <a:t>Distance</a:t>
            </a:r>
            <a:r>
              <a:rPr sz="3100" spc="-20" dirty="0"/>
              <a:t> </a:t>
            </a:r>
            <a:r>
              <a:rPr sz="3100" spc="-25" dirty="0"/>
              <a:t>Map</a:t>
            </a:r>
            <a:endParaRPr sz="3100"/>
          </a:p>
        </p:txBody>
      </p:sp>
      <p:grpSp>
        <p:nvGrpSpPr>
          <p:cNvPr id="3" name="object 3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VAFB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spc="-1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10" dirty="0">
                <a:latin typeface="Calibri"/>
                <a:cs typeface="Calibri"/>
              </a:rPr>
              <a:t> 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proximities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respective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distances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away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accidental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 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 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09706" y="6104028"/>
            <a:ext cx="2692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85864"/>
            <a:ext cx="2998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coastline,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railroad,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0" dirty="0">
                <a:latin typeface="Calibri"/>
                <a:cs typeface="Calibri"/>
              </a:rPr>
              <a:t> 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302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with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65"/>
              </a:spcBef>
              <a:buClr>
                <a:srgbClr val="292929"/>
              </a:buClr>
              <a:buFont typeface="Arial MT"/>
              <a:buChar char="•"/>
            </a:pP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880" lvl="1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5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0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105" dirty="0"/>
              <a:t>Counts</a:t>
            </a:r>
            <a:r>
              <a:rPr spc="-45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All</a:t>
            </a:r>
            <a:r>
              <a:rPr spc="-60" dirty="0"/>
              <a:t> </a:t>
            </a:r>
            <a:r>
              <a:rPr spc="-9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 </a:t>
            </a:r>
            <a:r>
              <a:rPr spc="-130" dirty="0"/>
              <a:t>Launch</a:t>
            </a:r>
            <a:r>
              <a:rPr spc="-45" dirty="0"/>
              <a:t> </a:t>
            </a:r>
            <a:r>
              <a:rPr spc="-254" dirty="0"/>
              <a:t>Success</a:t>
            </a:r>
            <a:r>
              <a:rPr spc="5" dirty="0"/>
              <a:t> </a:t>
            </a:r>
            <a:r>
              <a:rPr spc="-65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55" dirty="0"/>
              <a:t> </a:t>
            </a:r>
            <a:r>
              <a:rPr sz="3400" spc="-95" dirty="0"/>
              <a:t>vs.</a:t>
            </a:r>
            <a:r>
              <a:rPr sz="3400" spc="-55" dirty="0"/>
              <a:t> </a:t>
            </a:r>
            <a:r>
              <a:rPr sz="3400" spc="-114" dirty="0"/>
              <a:t>Launch</a:t>
            </a:r>
            <a:r>
              <a:rPr sz="3400" spc="-55" dirty="0"/>
              <a:t> </a:t>
            </a:r>
            <a:r>
              <a:rPr sz="3400" spc="-85" dirty="0"/>
              <a:t>Outcome</a:t>
            </a:r>
            <a:r>
              <a:rPr sz="3400" spc="-55" dirty="0"/>
              <a:t> </a:t>
            </a:r>
            <a:r>
              <a:rPr sz="3400" spc="-95" dirty="0"/>
              <a:t>Scatter</a:t>
            </a:r>
            <a:r>
              <a:rPr sz="3400" spc="-50" dirty="0"/>
              <a:t> </a:t>
            </a:r>
            <a:r>
              <a:rPr sz="3400" dirty="0"/>
              <a:t>Plot</a:t>
            </a:r>
            <a:r>
              <a:rPr sz="3400" spc="-60" dirty="0"/>
              <a:t> </a:t>
            </a:r>
            <a:r>
              <a:rPr sz="3400" dirty="0"/>
              <a:t>for</a:t>
            </a:r>
            <a:r>
              <a:rPr sz="3400" spc="-50" dirty="0"/>
              <a:t> </a:t>
            </a:r>
            <a:r>
              <a:rPr sz="3400" dirty="0"/>
              <a:t>All</a:t>
            </a:r>
            <a:r>
              <a:rPr sz="3400" spc="-55" dirty="0"/>
              <a:t> </a:t>
            </a:r>
            <a:r>
              <a:rPr sz="3400" spc="-45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pc="-80" dirty="0"/>
              <a:t>Based</a:t>
            </a:r>
            <a:r>
              <a:rPr spc="-55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85" dirty="0"/>
              <a:t>Accuracy</a:t>
            </a:r>
            <a:r>
              <a:rPr spc="-50" dirty="0"/>
              <a:t> </a:t>
            </a:r>
            <a:r>
              <a:rPr spc="-70" dirty="0"/>
              <a:t>scores</a:t>
            </a:r>
            <a:r>
              <a:rPr spc="-35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65" dirty="0"/>
              <a:t>as</a:t>
            </a:r>
            <a:r>
              <a:rPr spc="-35" dirty="0"/>
              <a:t> </a:t>
            </a:r>
            <a:r>
              <a:rPr spc="-20" dirty="0"/>
              <a:t>also </a:t>
            </a:r>
            <a:r>
              <a:rPr spc="-10" dirty="0"/>
              <a:t>evident</a:t>
            </a:r>
            <a:r>
              <a:rPr spc="-70" dirty="0"/>
              <a:t> </a:t>
            </a:r>
            <a:r>
              <a:rPr dirty="0"/>
              <a:t>from</a:t>
            </a:r>
            <a:r>
              <a:rPr spc="-6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bar</a:t>
            </a:r>
            <a:r>
              <a:rPr spc="-65" dirty="0"/>
              <a:t> </a:t>
            </a:r>
            <a:r>
              <a:rPr spc="-25" dirty="0"/>
              <a:t>chart,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80" dirty="0"/>
              <a:t> </a:t>
            </a:r>
            <a:r>
              <a:rPr spc="-20" dirty="0"/>
              <a:t>Tree </a:t>
            </a:r>
            <a:r>
              <a:rPr dirty="0"/>
              <a:t>algorithm</a:t>
            </a:r>
            <a:r>
              <a:rPr spc="-85" dirty="0"/>
              <a:t> </a:t>
            </a:r>
            <a:r>
              <a:rPr spc="-75" dirty="0"/>
              <a:t>has</a:t>
            </a:r>
            <a:r>
              <a:rPr spc="-60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spc="-10" dirty="0"/>
              <a:t>highest</a:t>
            </a:r>
            <a:r>
              <a:rPr spc="-75" dirty="0"/>
              <a:t> </a:t>
            </a:r>
            <a:r>
              <a:rPr spc="-40" dirty="0"/>
              <a:t>classification</a:t>
            </a:r>
            <a:r>
              <a:rPr spc="-95" dirty="0"/>
              <a:t> </a:t>
            </a:r>
            <a:r>
              <a:rPr spc="-40" dirty="0"/>
              <a:t>score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0" dirty="0"/>
              <a:t>value</a:t>
            </a:r>
            <a:r>
              <a:rPr spc="-25" dirty="0"/>
              <a:t> </a:t>
            </a:r>
            <a:r>
              <a:rPr dirty="0"/>
              <a:t>of </a:t>
            </a:r>
            <a:r>
              <a:rPr spc="50" dirty="0"/>
              <a:t>.8750</a:t>
            </a:r>
          </a:p>
          <a:p>
            <a:pPr marL="239395" marR="91440" indent="-226695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pc="-90" dirty="0"/>
              <a:t>Accuracy</a:t>
            </a:r>
            <a:r>
              <a:rPr spc="-40" dirty="0"/>
              <a:t> </a:t>
            </a:r>
            <a:r>
              <a:rPr spc="-85" dirty="0"/>
              <a:t>Score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same 	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45" dirty="0"/>
              <a:t>classification</a:t>
            </a:r>
            <a:r>
              <a:rPr spc="-50" dirty="0"/>
              <a:t> </a:t>
            </a:r>
            <a:r>
              <a:rPr spc="-10" dirty="0"/>
              <a:t>algorithms</a:t>
            </a:r>
            <a:r>
              <a:rPr spc="-30" dirty="0"/>
              <a:t> </a:t>
            </a:r>
            <a:r>
              <a:rPr spc="-60" dirty="0"/>
              <a:t>based</a:t>
            </a:r>
            <a:r>
              <a:rPr spc="-30" dirty="0"/>
              <a:t> </a:t>
            </a:r>
            <a:r>
              <a:rPr spc="-25" dirty="0"/>
              <a:t>on 	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40" dirty="0"/>
              <a:t>value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50" dirty="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pc="-85" dirty="0"/>
              <a:t>Given</a:t>
            </a:r>
            <a:r>
              <a:rPr dirty="0"/>
              <a:t> that</a:t>
            </a:r>
            <a:r>
              <a:rPr spc="-5" dirty="0"/>
              <a:t> </a:t>
            </a:r>
            <a:r>
              <a:rPr dirty="0"/>
              <a:t>the </a:t>
            </a:r>
            <a:r>
              <a:rPr spc="-90" dirty="0"/>
              <a:t>Accuracy</a:t>
            </a:r>
            <a:r>
              <a:rPr spc="-15" dirty="0"/>
              <a:t> </a:t>
            </a:r>
            <a:r>
              <a:rPr spc="-70" dirty="0"/>
              <a:t>scores</a:t>
            </a:r>
            <a:r>
              <a:rPr spc="-5" dirty="0"/>
              <a:t> </a:t>
            </a:r>
            <a:r>
              <a:rPr spc="-25" dirty="0"/>
              <a:t>for </a:t>
            </a:r>
            <a:r>
              <a:rPr spc="-60" dirty="0"/>
              <a:t>Classfication</a:t>
            </a:r>
            <a:r>
              <a:rPr spc="-75" dirty="0"/>
              <a:t> </a:t>
            </a:r>
            <a:r>
              <a:rPr spc="-10" dirty="0"/>
              <a:t>algorithms</a:t>
            </a:r>
            <a:r>
              <a:rPr spc="-105" dirty="0"/>
              <a:t> </a:t>
            </a:r>
            <a:r>
              <a:rPr spc="-30" dirty="0"/>
              <a:t>are</a:t>
            </a:r>
            <a:r>
              <a:rPr spc="-70" dirty="0"/>
              <a:t> </a:t>
            </a:r>
            <a:r>
              <a:rPr spc="-20" dirty="0"/>
              <a:t>very</a:t>
            </a:r>
            <a:r>
              <a:rPr spc="-65" dirty="0"/>
              <a:t> </a:t>
            </a:r>
            <a:r>
              <a:rPr spc="-55" dirty="0"/>
              <a:t>close</a:t>
            </a:r>
            <a:r>
              <a:rPr spc="-75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75" dirty="0"/>
              <a:t> </a:t>
            </a:r>
            <a:r>
              <a:rPr dirty="0"/>
              <a:t>test</a:t>
            </a:r>
            <a:r>
              <a:rPr spc="-40" dirty="0"/>
              <a:t> </a:t>
            </a:r>
            <a:r>
              <a:rPr spc="-70" dirty="0"/>
              <a:t>scores</a:t>
            </a:r>
            <a:r>
              <a:rPr spc="-55" dirty="0"/>
              <a:t> </a:t>
            </a:r>
            <a:r>
              <a:rPr spc="-30" dirty="0"/>
              <a:t>are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5" dirty="0"/>
              <a:t>same,</a:t>
            </a:r>
            <a:r>
              <a:rPr spc="-30" dirty="0"/>
              <a:t> </a:t>
            </a:r>
            <a:r>
              <a:rPr dirty="0"/>
              <a:t>we</a:t>
            </a:r>
            <a:r>
              <a:rPr spc="-45" dirty="0"/>
              <a:t> </a:t>
            </a:r>
            <a:r>
              <a:rPr spc="-70" dirty="0"/>
              <a:t>may</a:t>
            </a:r>
            <a:r>
              <a:rPr spc="-60" dirty="0"/>
              <a:t> </a:t>
            </a:r>
            <a:r>
              <a:rPr spc="-35" dirty="0"/>
              <a:t>need</a:t>
            </a:r>
            <a:r>
              <a:rPr spc="-60" dirty="0"/>
              <a:t> </a:t>
            </a:r>
            <a:r>
              <a:rPr spc="-50" dirty="0"/>
              <a:t>a </a:t>
            </a:r>
            <a:r>
              <a:rPr spc="-10" dirty="0"/>
              <a:t>broader</a:t>
            </a:r>
            <a:r>
              <a:rPr spc="-5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further</a:t>
            </a:r>
            <a:r>
              <a:rPr spc="-40" dirty="0"/>
              <a:t> </a:t>
            </a:r>
            <a:r>
              <a:rPr dirty="0"/>
              <a:t>tune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3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they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 land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correct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about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Confusion</a:t>
            </a:r>
            <a:r>
              <a:rPr spc="-85" dirty="0"/>
              <a:t> </a:t>
            </a:r>
            <a:r>
              <a:rPr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coastline,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accuracy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6675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(0-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1-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8500" algn="l"/>
              </a:tabLst>
            </a:pP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sng" spc="-7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sng" spc="-11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sng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sng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Request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Read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Calibri"/>
                <a:cs typeface="Calibri"/>
              </a:rPr>
              <a:t>	Extract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Calibri"/>
                <a:cs typeface="Calibri"/>
              </a:rPr>
              <a:t>	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</a:t>
            </a:r>
            <a:r>
              <a:rPr sz="1000" dirty="0">
                <a:latin typeface="Calibri"/>
                <a:cs typeface="Calibri"/>
              </a:rPr>
              <a:t> HTTP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8910" indent="-58419" algn="just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Create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20" dirty="0">
                <a:latin typeface="Calibri"/>
                <a:cs typeface="Calibri"/>
              </a:rPr>
              <a:t> 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Collect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10" dirty="0">
                <a:latin typeface="Calibri"/>
                <a:cs typeface="Calibri"/>
              </a:rPr>
              <a:t> 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Calibri"/>
                <a:cs typeface="Calibri"/>
              </a:rPr>
              <a:t>	</a:t>
            </a: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</a:t>
            </a:r>
            <a:r>
              <a:rPr sz="1000" dirty="0">
                <a:latin typeface="Calibri"/>
                <a:cs typeface="Calibri"/>
              </a:rPr>
              <a:t> 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5" dirty="0"/>
              <a:t> Collection</a:t>
            </a:r>
            <a:r>
              <a:rPr spc="-5" dirty="0"/>
              <a:t> </a:t>
            </a:r>
            <a:r>
              <a:rPr spc="760" dirty="0"/>
              <a:t>–</a:t>
            </a:r>
            <a:r>
              <a:rPr spc="-25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15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calls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3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10" dirty="0">
                <a:latin typeface="Calibri"/>
                <a:cs typeface="Calibri"/>
              </a:rPr>
              <a:t> rocket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an</a:t>
            </a:r>
            <a:r>
              <a:rPr sz="1200" spc="-10" dirty="0">
                <a:latin typeface="Calibri"/>
                <a:cs typeface="Calibri"/>
              </a:rPr>
              <a:t> identification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dataset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normalize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 GET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request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Wiki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page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GET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request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Falcon9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extracted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4950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</a:tabLst>
            </a:pPr>
            <a:r>
              <a:rPr sz="1200" dirty="0">
                <a:latin typeface="Calibri"/>
                <a:cs typeface="Calibri"/>
              </a:rPr>
              <a:t>Utilize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4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82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4048</Words>
  <Application>Microsoft Office PowerPoint</Application>
  <PresentationFormat>Widescreen</PresentationFormat>
  <Paragraphs>449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Daher Jad Hammoura</cp:lastModifiedBy>
  <cp:revision>2</cp:revision>
  <dcterms:created xsi:type="dcterms:W3CDTF">2024-12-24T09:52:59Z</dcterms:created>
  <dcterms:modified xsi:type="dcterms:W3CDTF">2024-12-24T09:54:18Z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2024-12-24T00:00:00Z</vt:filetime>
  </property>
  <property fmtid="{D5CDD505-2E9C-101B-9397-08002B2CF9AE}" pid="5" name="Producer">
    <vt:lpwstr>Microsoft® PowerPoint® for Microsoft 365</vt:lpwstr>
  </property>
</Properties>
</file>